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3"/>
  </p:notesMasterIdLst>
  <p:handoutMasterIdLst>
    <p:handoutMasterId r:id="rId94"/>
  </p:handoutMasterIdLst>
  <p:sldIdLst>
    <p:sldId id="455" r:id="rId2"/>
    <p:sldId id="319" r:id="rId3"/>
    <p:sldId id="480" r:id="rId4"/>
    <p:sldId id="320" r:id="rId5"/>
    <p:sldId id="416" r:id="rId6"/>
    <p:sldId id="322" r:id="rId7"/>
    <p:sldId id="464" r:id="rId8"/>
    <p:sldId id="420" r:id="rId9"/>
    <p:sldId id="482" r:id="rId10"/>
    <p:sldId id="421" r:id="rId11"/>
    <p:sldId id="422" r:id="rId12"/>
    <p:sldId id="423" r:id="rId13"/>
    <p:sldId id="424" r:id="rId14"/>
    <p:sldId id="344" r:id="rId15"/>
    <p:sldId id="483" r:id="rId16"/>
    <p:sldId id="466" r:id="rId17"/>
    <p:sldId id="498" r:id="rId18"/>
    <p:sldId id="467" r:id="rId19"/>
    <p:sldId id="468" r:id="rId20"/>
    <p:sldId id="499" r:id="rId21"/>
    <p:sldId id="352" r:id="rId22"/>
    <p:sldId id="430" r:id="rId23"/>
    <p:sldId id="431" r:id="rId24"/>
    <p:sldId id="432" r:id="rId25"/>
    <p:sldId id="477" r:id="rId26"/>
    <p:sldId id="434" r:id="rId27"/>
    <p:sldId id="435" r:id="rId28"/>
    <p:sldId id="436" r:id="rId29"/>
    <p:sldId id="437" r:id="rId30"/>
    <p:sldId id="364" r:id="rId31"/>
    <p:sldId id="484" r:id="rId32"/>
    <p:sldId id="365" r:id="rId33"/>
    <p:sldId id="485" r:id="rId34"/>
    <p:sldId id="367" r:id="rId35"/>
    <p:sldId id="486" r:id="rId36"/>
    <p:sldId id="438" r:id="rId37"/>
    <p:sldId id="439" r:id="rId38"/>
    <p:sldId id="495" r:id="rId39"/>
    <p:sldId id="369" r:id="rId40"/>
    <p:sldId id="461" r:id="rId41"/>
    <p:sldId id="441" r:id="rId42"/>
    <p:sldId id="496" r:id="rId43"/>
    <p:sldId id="373" r:id="rId44"/>
    <p:sldId id="442" r:id="rId45"/>
    <p:sldId id="443" r:id="rId46"/>
    <p:sldId id="497" r:id="rId47"/>
    <p:sldId id="377" r:id="rId48"/>
    <p:sldId id="469" r:id="rId49"/>
    <p:sldId id="445" r:id="rId50"/>
    <p:sldId id="494" r:id="rId51"/>
    <p:sldId id="381" r:id="rId52"/>
    <p:sldId id="382" r:id="rId53"/>
    <p:sldId id="501" r:id="rId54"/>
    <p:sldId id="447" r:id="rId55"/>
    <p:sldId id="448" r:id="rId56"/>
    <p:sldId id="449" r:id="rId57"/>
    <p:sldId id="500" r:id="rId58"/>
    <p:sldId id="386" r:id="rId59"/>
    <p:sldId id="387" r:id="rId60"/>
    <p:sldId id="388" r:id="rId61"/>
    <p:sldId id="390" r:id="rId62"/>
    <p:sldId id="391" r:id="rId63"/>
    <p:sldId id="392" r:id="rId64"/>
    <p:sldId id="394" r:id="rId65"/>
    <p:sldId id="395" r:id="rId66"/>
    <p:sldId id="396" r:id="rId67"/>
    <p:sldId id="398" r:id="rId68"/>
    <p:sldId id="488" r:id="rId69"/>
    <p:sldId id="399" r:id="rId70"/>
    <p:sldId id="451" r:id="rId71"/>
    <p:sldId id="489" r:id="rId72"/>
    <p:sldId id="452" r:id="rId73"/>
    <p:sldId id="453" r:id="rId74"/>
    <p:sldId id="403" r:id="rId75"/>
    <p:sldId id="490" r:id="rId76"/>
    <p:sldId id="474" r:id="rId77"/>
    <p:sldId id="491" r:id="rId78"/>
    <p:sldId id="478" r:id="rId79"/>
    <p:sldId id="479" r:id="rId80"/>
    <p:sldId id="406" r:id="rId81"/>
    <p:sldId id="408" r:id="rId82"/>
    <p:sldId id="493" r:id="rId83"/>
    <p:sldId id="409" r:id="rId84"/>
    <p:sldId id="410" r:id="rId85"/>
    <p:sldId id="411" r:id="rId86"/>
    <p:sldId id="412" r:id="rId87"/>
    <p:sldId id="413" r:id="rId88"/>
    <p:sldId id="414" r:id="rId89"/>
    <p:sldId id="503" r:id="rId90"/>
    <p:sldId id="504" r:id="rId91"/>
    <p:sldId id="505" r:id="rId92"/>
  </p:sldIdLst>
  <p:sldSz cx="9144000" cy="5143500" type="screen16x9"/>
  <p:notesSz cx="68119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9">
          <p15:clr>
            <a:srgbClr val="A4A3A4"/>
          </p15:clr>
        </p15:guide>
        <p15:guide id="2" orient="horz" pos="1872">
          <p15:clr>
            <a:srgbClr val="A4A3A4"/>
          </p15:clr>
        </p15:guide>
        <p15:guide id="3" orient="horz" pos="844">
          <p15:clr>
            <a:srgbClr val="A4A3A4"/>
          </p15:clr>
        </p15:guide>
        <p15:guide id="4" pos="5496">
          <p15:clr>
            <a:srgbClr val="A4A3A4"/>
          </p15:clr>
        </p15:guide>
        <p15:guide id="5" pos="3264">
          <p15:clr>
            <a:srgbClr val="A4A3A4"/>
          </p15:clr>
        </p15:guide>
        <p15:guide id="6" pos="5221">
          <p15:clr>
            <a:srgbClr val="A4A3A4"/>
          </p15:clr>
        </p15:guide>
        <p15:guide id="7" pos="257">
          <p15:clr>
            <a:srgbClr val="A4A3A4"/>
          </p15:clr>
        </p15:guide>
        <p15:guide id="8" pos="7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0" userDrawn="1">
          <p15:clr>
            <a:srgbClr val="A4A3A4"/>
          </p15:clr>
        </p15:guide>
        <p15:guide id="2" pos="2165" userDrawn="1">
          <p15:clr>
            <a:srgbClr val="A4A3A4"/>
          </p15:clr>
        </p15:guide>
        <p15:guide id="3" orient="horz" pos="3132" userDrawn="1">
          <p15:clr>
            <a:srgbClr val="A4A3A4"/>
          </p15:clr>
        </p15:guide>
        <p15:guide id="4" pos="214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la Mathisen" initials="C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94E"/>
    <a:srgbClr val="E11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28" autoAdjust="0"/>
    <p:restoredTop sz="94660"/>
  </p:normalViewPr>
  <p:slideViewPr>
    <p:cSldViewPr>
      <p:cViewPr varScale="1">
        <p:scale>
          <a:sx n="107" d="100"/>
          <a:sy n="107" d="100"/>
        </p:scale>
        <p:origin x="235" y="77"/>
      </p:cViewPr>
      <p:guideLst>
        <p:guide orient="horz" pos="3149"/>
        <p:guide orient="horz" pos="1872"/>
        <p:guide orient="horz" pos="844"/>
        <p:guide pos="5496"/>
        <p:guide pos="3264"/>
        <p:guide pos="5221"/>
        <p:guide pos="257"/>
        <p:guide pos="7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41" d="100"/>
          <a:sy n="141" d="100"/>
        </p:scale>
        <p:origin x="-5912" y="-104"/>
      </p:cViewPr>
      <p:guideLst>
        <p:guide orient="horz" pos="2900"/>
        <p:guide pos="2165"/>
        <p:guide orient="horz" pos="3132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commentAuthors" Target="comment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51850" cy="497125"/>
          </a:xfrm>
          <a:prstGeom prst="rect">
            <a:avLst/>
          </a:prstGeom>
        </p:spPr>
        <p:txBody>
          <a:bodyPr vert="horz" lIns="91888" tIns="45945" rIns="91888" bIns="45945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8537" y="2"/>
            <a:ext cx="2951850" cy="497125"/>
          </a:xfrm>
          <a:prstGeom prst="rect">
            <a:avLst/>
          </a:prstGeom>
        </p:spPr>
        <p:txBody>
          <a:bodyPr vert="horz" lIns="91888" tIns="45945" rIns="91888" bIns="45945" rtlCol="0"/>
          <a:lstStyle>
            <a:lvl1pPr algn="r">
              <a:defRPr sz="1200"/>
            </a:lvl1pPr>
          </a:lstStyle>
          <a:p>
            <a:fld id="{F91B2006-A90F-4438-A1A6-8765C8744439}" type="datetimeFigureOut">
              <a:rPr lang="en-AU" smtClean="0"/>
              <a:t>10/08/2019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3663"/>
            <a:ext cx="2951850" cy="497125"/>
          </a:xfrm>
          <a:prstGeom prst="rect">
            <a:avLst/>
          </a:prstGeom>
        </p:spPr>
        <p:txBody>
          <a:bodyPr vert="horz" lIns="91888" tIns="45945" rIns="91888" bIns="45945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8537" y="9443663"/>
            <a:ext cx="2951850" cy="497125"/>
          </a:xfrm>
          <a:prstGeom prst="rect">
            <a:avLst/>
          </a:prstGeom>
        </p:spPr>
        <p:txBody>
          <a:bodyPr vert="horz" lIns="91888" tIns="45945" rIns="91888" bIns="45945" rtlCol="0" anchor="b"/>
          <a:lstStyle>
            <a:lvl1pPr algn="r">
              <a:defRPr sz="1200"/>
            </a:lvl1pPr>
          </a:lstStyle>
          <a:p>
            <a:fld id="{3ED95A9A-C3E0-472B-98B0-F6C892B585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12750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51850" cy="497125"/>
          </a:xfrm>
          <a:prstGeom prst="rect">
            <a:avLst/>
          </a:prstGeom>
        </p:spPr>
        <p:txBody>
          <a:bodyPr vert="horz" lIns="91888" tIns="45945" rIns="91888" bIns="45945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7" y="2"/>
            <a:ext cx="2951850" cy="497125"/>
          </a:xfrm>
          <a:prstGeom prst="rect">
            <a:avLst/>
          </a:prstGeom>
        </p:spPr>
        <p:txBody>
          <a:bodyPr vert="horz" lIns="91888" tIns="45945" rIns="91888" bIns="45945" rtlCol="0"/>
          <a:lstStyle>
            <a:lvl1pPr algn="r">
              <a:defRPr sz="1200"/>
            </a:lvl1pPr>
          </a:lstStyle>
          <a:p>
            <a:fld id="{9E48C6D1-0F89-4280-A9E4-DE006F174EEE}" type="datetimeFigureOut">
              <a:rPr lang="en-AU" smtClean="0"/>
              <a:t>10/08/2019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30987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8" tIns="45945" rIns="91888" bIns="45945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22694"/>
            <a:ext cx="5449570" cy="4474130"/>
          </a:xfrm>
          <a:prstGeom prst="rect">
            <a:avLst/>
          </a:prstGeom>
        </p:spPr>
        <p:txBody>
          <a:bodyPr vert="horz" lIns="91888" tIns="45945" rIns="91888" bIns="4594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51850" cy="497125"/>
          </a:xfrm>
          <a:prstGeom prst="rect">
            <a:avLst/>
          </a:prstGeom>
        </p:spPr>
        <p:txBody>
          <a:bodyPr vert="horz" lIns="91888" tIns="45945" rIns="91888" bIns="45945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7" y="9443663"/>
            <a:ext cx="2951850" cy="497125"/>
          </a:xfrm>
          <a:prstGeom prst="rect">
            <a:avLst/>
          </a:prstGeom>
        </p:spPr>
        <p:txBody>
          <a:bodyPr vert="horz" lIns="91888" tIns="45945" rIns="91888" bIns="45945" rtlCol="0" anchor="b"/>
          <a:lstStyle>
            <a:lvl1pPr algn="r">
              <a:defRPr sz="1200"/>
            </a:lvl1pPr>
          </a:lstStyle>
          <a:p>
            <a:fld id="{362C0D9E-9093-411B-84E8-E812E8126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74807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597819"/>
            <a:ext cx="7126560" cy="1102519"/>
          </a:xfrm>
          <a:prstGeom prst="rect">
            <a:avLst/>
          </a:prstGeom>
        </p:spPr>
        <p:txBody>
          <a:bodyPr/>
          <a:lstStyle>
            <a:lvl1pPr algn="l">
              <a:defRPr sz="4000">
                <a:solidFill>
                  <a:schemeClr val="bg1"/>
                </a:solidFill>
                <a:latin typeface="HelveticaNeue LT 65 Medium" panose="0200060302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715766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bg1"/>
                </a:solidFill>
                <a:latin typeface="HelveticaNeue LT 65 Medium" panose="02000603020000020004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499" y="-26309"/>
            <a:ext cx="9278998" cy="5196118"/>
          </a:xfrm>
          <a:prstGeom prst="rect">
            <a:avLst/>
          </a:prstGeom>
          <a:effectLst>
            <a:innerShdw blurRad="412750" dist="254000" dir="13500000">
              <a:srgbClr val="000000">
                <a:alpha val="9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3167400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91300" y="4888706"/>
            <a:ext cx="2133600" cy="36004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>
                <a:latin typeface="Hevletica light"/>
                <a:cs typeface="Hevletica light"/>
              </a:defRPr>
            </a:lvl1pPr>
          </a:lstStyle>
          <a:p>
            <a:fld id="{44D06CF1-6281-402C-84EE-B202F625F769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85485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3"/>
          <p:cNvSpPr txBox="1">
            <a:spLocks/>
          </p:cNvSpPr>
          <p:nvPr userDrawn="1"/>
        </p:nvSpPr>
        <p:spPr>
          <a:xfrm>
            <a:off x="425550" y="4817393"/>
            <a:ext cx="2133600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Helvetica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dirty="0">
                <a:solidFill>
                  <a:srgbClr val="000000"/>
                </a:solidFill>
                <a:latin typeface=" helvetica light"/>
                <a:cs typeface=" helvetica light"/>
              </a:rPr>
              <a:t>Royal Queensland</a:t>
            </a:r>
            <a:r>
              <a:rPr lang="en-AU" sz="800" baseline="0" dirty="0">
                <a:solidFill>
                  <a:srgbClr val="000000"/>
                </a:solidFill>
                <a:latin typeface=" helvetica light"/>
                <a:cs typeface=" helvetica light"/>
              </a:rPr>
              <a:t> Show (</a:t>
            </a:r>
            <a:r>
              <a:rPr lang="en-AU" sz="800" dirty="0" err="1">
                <a:solidFill>
                  <a:srgbClr val="000000"/>
                </a:solidFill>
                <a:latin typeface=" helvetica light"/>
                <a:cs typeface=" helvetica light"/>
              </a:rPr>
              <a:t>Ekka</a:t>
            </a:r>
            <a:r>
              <a:rPr lang="en-AU" sz="800" dirty="0">
                <a:solidFill>
                  <a:srgbClr val="000000"/>
                </a:solidFill>
                <a:latin typeface=" helvetica light"/>
                <a:cs typeface=" helvetica light"/>
              </a:rPr>
              <a:t>) 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407988" y="4839940"/>
            <a:ext cx="8316912" cy="0"/>
          </a:xfrm>
          <a:prstGeom prst="line">
            <a:avLst/>
          </a:prstGeom>
          <a:ln w="6350">
            <a:solidFill>
              <a:srgbClr val="72A94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499" y="-26310"/>
            <a:ext cx="9278998" cy="5196118"/>
          </a:xfrm>
          <a:prstGeom prst="rect">
            <a:avLst/>
          </a:prstGeom>
          <a:effectLst>
            <a:innerShdw blurRad="412750" dist="254000" dir="13500000">
              <a:srgbClr val="000000">
                <a:alpha val="9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40671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384144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000" b="1" smtClean="0">
                <a:latin typeface="Arial" panose="020B0604020202020204" pitchFamily="34" charset="0"/>
                <a:cs typeface="Arial" panose="020B0604020202020204" pitchFamily="34" charset="0"/>
              </a:rPr>
              <a:t>Premier </a:t>
            </a:r>
            <a:r>
              <a:rPr lang="en-US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Beef 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327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08520" y="1059582"/>
            <a:ext cx="936103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36 – JBS Australia Pen of Six        Pasture-Fed Steers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$200</a:t>
            </a:r>
          </a:p>
          <a:p>
            <a:pPr marL="0" indent="0" algn="ctr">
              <a:buNone/>
            </a:pP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Bernie </a:t>
            </a:r>
            <a:r>
              <a:rPr lang="en-A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Duncombe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273,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points -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456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Charbray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10</a:t>
            </a:fld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Grass fed Jap Ox Competition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6641" y="2255913"/>
            <a:ext cx="1490715" cy="81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427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" y="1059582"/>
            <a:ext cx="9144001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36 – The John Sullivan Memorial and JBS Australia Pen of Six Pasture-Fed Steers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Place, the John Sullivan Memorial Honour Board and $400</a:t>
            </a:r>
          </a:p>
          <a:p>
            <a:pPr marL="0" indent="0" algn="ctr">
              <a:buNone/>
            </a:pPr>
            <a:r>
              <a:rPr lang="en-A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Reg</a:t>
            </a: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Thompson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276,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points -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494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11</a:t>
            </a:fld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Grass fed Jap Ox Competition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4794" y="2139702"/>
            <a:ext cx="1727722" cy="9502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B663CE9-FEA0-43A4-9E6C-D9A97371C616}"/>
              </a:ext>
            </a:extLst>
          </p:cNvPr>
          <p:cNvSpPr txBox="1"/>
          <p:nvPr/>
        </p:nvSpPr>
        <p:spPr>
          <a:xfrm>
            <a:off x="4881486" y="2199326"/>
            <a:ext cx="1727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/>
              <a:t>The Sullivan Family</a:t>
            </a:r>
          </a:p>
        </p:txBody>
      </p:sp>
    </p:spTree>
    <p:extLst>
      <p:ext uri="{BB962C8B-B14F-4D97-AF65-F5344CB8AC3E}">
        <p14:creationId xmlns:p14="http://schemas.microsoft.com/office/powerpoint/2010/main" val="486776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08520" y="1059582"/>
            <a:ext cx="936103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36 – JBS Australia Pen of Six        Pasture-Fed Steers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RESERVE CHAMPION CARCASS and $250</a:t>
            </a:r>
          </a:p>
          <a:p>
            <a:pPr marL="0" indent="0" algn="ctr">
              <a:buNone/>
            </a:pPr>
            <a:r>
              <a:rPr lang="en-A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Riverglen</a:t>
            </a: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astoral Company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274B,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points -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Charolais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12</a:t>
            </a:fld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Grass fed Jap Ox Competition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6641" y="2255913"/>
            <a:ext cx="1490715" cy="81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666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08520" y="1059582"/>
            <a:ext cx="936103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36 – JBS Australia Pen of Six        Pasture-Fed Steers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CHAMPION CARCASS and $500</a:t>
            </a:r>
          </a:p>
          <a:p>
            <a:pPr marL="0" indent="0" algn="ctr">
              <a:buNone/>
            </a:pPr>
            <a:r>
              <a:rPr lang="en-A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Reg</a:t>
            </a: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Thompson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276C,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points -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91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-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13</a:t>
            </a:fld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Grass fed Jap Ox Competition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6641" y="2255913"/>
            <a:ext cx="1490715" cy="81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42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259632" y="1286070"/>
            <a:ext cx="6336704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King Street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Reserve Champion Junior Led Heifer Carcass</a:t>
            </a:r>
          </a:p>
          <a:p>
            <a:pPr marL="0" indent="0" algn="ctr">
              <a:buNone/>
            </a:pPr>
            <a:endParaRPr lang="en-AU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Ian Galloway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RNA Councilor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14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339502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Junior Led Heifer Competition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210" y="2427734"/>
            <a:ext cx="1215579" cy="121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54596" y="1289249"/>
            <a:ext cx="6336704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King Street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Reserve Champion Junior Led Heifer Carcass</a:t>
            </a:r>
          </a:p>
          <a:p>
            <a:pPr marL="0" indent="0" algn="ctr">
              <a:buNone/>
            </a:pPr>
            <a:endParaRPr lang="en-AU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Reserve Champion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Dalby State High School – Bunya Campus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No. 1305, 92 points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Charolais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X Angus</a:t>
            </a:r>
            <a:endParaRPr lang="en-US" alt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15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339502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Junior Led Heifer Competition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364283"/>
            <a:ext cx="1215579" cy="121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648500"/>
            <a:ext cx="2959854" cy="221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172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178105"/>
            <a:ext cx="6336704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King Street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Champion Junior Led Heifer Carcass</a:t>
            </a:r>
          </a:p>
          <a:p>
            <a:pPr marL="0" indent="0" algn="ctr">
              <a:buNone/>
            </a:pPr>
            <a:endParaRPr lang="en-AU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Champion and $170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SCOTS PGC College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Catalogue No. 1316, 93 points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Breed – Speckle Park X Simmental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339502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Junior Led Heifer Competition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502" y="2283718"/>
            <a:ext cx="1152869" cy="115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420114"/>
            <a:ext cx="3014662" cy="225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24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95536" y="1280076"/>
            <a:ext cx="7848872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King Street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Reserve 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Champion and Champion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Junior Led 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Steer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Carcass</a:t>
            </a:r>
          </a:p>
          <a:p>
            <a:pPr marL="0" indent="0" algn="ctr">
              <a:buNone/>
            </a:pPr>
            <a:endParaRPr lang="en-AU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 Adnam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RNA Councilor and Junior Vice President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17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339502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Junior Led Heifer Competition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182" y="2427734"/>
            <a:ext cx="1215579" cy="121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43225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131590"/>
            <a:ext cx="6336704" cy="3672408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King Street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Reserve Champion Junior Led Steer Carcass</a:t>
            </a:r>
          </a:p>
          <a:p>
            <a:pPr marL="0" indent="0" algn="ctr">
              <a:buNone/>
            </a:pPr>
            <a:endParaRPr lang="en-AU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Reserve Champion and $150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Downlands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College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1819, 93 points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18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339502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Junior Led Steer Competition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39702"/>
            <a:ext cx="129614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340756"/>
            <a:ext cx="2923313" cy="219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10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23020" y="1134771"/>
            <a:ext cx="6336704" cy="3757116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King Street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Champion Junior Led Steer Carcass</a:t>
            </a:r>
          </a:p>
          <a:p>
            <a:pPr marL="0" indent="0" algn="ctr">
              <a:buNone/>
            </a:pPr>
            <a:endParaRPr lang="en-AU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Champion and $200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 Johns College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Dubbo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1805, 94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X Shorthorn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19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339502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Junior Led Steer Competition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39702"/>
            <a:ext cx="1287587" cy="1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9850" y="2067694"/>
            <a:ext cx="346364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99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099"/>
            <a:ext cx="7996263" cy="1656667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34 – Coles Supermarket Pen of Three Pasture Fed or Grain Fed     Steers and/or Heifers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2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Jim Hutchinson</a:t>
            </a:r>
          </a:p>
          <a:p>
            <a:pPr marL="0" indent="0" algn="ctr">
              <a:buNone/>
            </a:pPr>
            <a:r>
              <a:rPr lang="en-US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Beef Procurement, QLD</a:t>
            </a:r>
          </a:p>
          <a:p>
            <a:pPr marL="0" indent="0" algn="ctr">
              <a:buNone/>
            </a:pPr>
            <a:r>
              <a:rPr lang="en-US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Coles</a:t>
            </a:r>
            <a:endParaRPr lang="en-US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</a:t>
            </a:fld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333" y="2859782"/>
            <a:ext cx="2191310" cy="6853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1680" y="-17636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Supermarket Trade Competitions</a:t>
            </a:r>
          </a:p>
        </p:txBody>
      </p:sp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95536" y="1280076"/>
            <a:ext cx="7848872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1B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– Carcass from Led Steer 325kg to 350kg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Class 2B – Carcass from Led Steer 351kg to 375kg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Class 3B – Carcass from Led Steer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376kg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 400kg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endParaRPr lang="en-AU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Emma Franz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Nolan's Meats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20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-1329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2427734"/>
            <a:ext cx="1444749" cy="124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000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23528" y="1407782"/>
            <a:ext cx="6624736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1B – Carcass from Led Steer 325kg to 350kg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Gary &amp; Heather Sewell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110, 88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Square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Meaters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21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6133" y="2499742"/>
            <a:ext cx="2737867" cy="203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79512" y="1435696"/>
            <a:ext cx="6514155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1B – Carcass from Led Steer 325kg to 350kg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Luke Cox and Emily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Kahler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104, 89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22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2571750"/>
            <a:ext cx="3044891" cy="226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378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10362" y="1275606"/>
            <a:ext cx="6953926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1B – Carcass from Led Steer 325kg to 350kg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Williamson Family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112, 90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23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476" y="2571750"/>
            <a:ext cx="2817688" cy="208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6619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39553" y="1352271"/>
            <a:ext cx="7118548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2B – Carcass from Led Steer 351kg to 375kg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AU" altLang="en-US" sz="1400" b="1" dirty="0"/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Billy Goetsch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213, 89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24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6327" y="2465418"/>
            <a:ext cx="2823546" cy="212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830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80528" y="1352271"/>
            <a:ext cx="7406580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2B – Carcass from Led Steer 351kg to 375kg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AU" altLang="en-US" sz="1400" b="1" dirty="0"/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 Dawson and MP Dawson,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Blackhills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Pastoral Co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225, 90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25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5660" y="2211710"/>
            <a:ext cx="2659158" cy="199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166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79512" y="1275606"/>
            <a:ext cx="633977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2B – Carcass from Led Steer 351kg to 375kg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altLang="en-US" sz="1400" b="1" dirty="0"/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Downfall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228, 91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2427734"/>
            <a:ext cx="2895848" cy="219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555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23528" y="1347614"/>
            <a:ext cx="6514155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3B – Carcass from Led Steer 376kg to 400kg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altLang="en-US" sz="1400" b="1" dirty="0"/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ED’s Cattle Company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315, 91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Murray Grey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27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1" y="2499742"/>
            <a:ext cx="2911390" cy="217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5056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79512" y="1491630"/>
            <a:ext cx="6912768" cy="352839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3B – Carcass from Led Steer    376kg to 400kg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altLang="en-US" sz="1400" b="1" dirty="0"/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DW &amp; JA King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316, 92 </a:t>
            </a:r>
            <a:r>
              <a:rPr lang="en-US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Murray Grey X </a:t>
            </a:r>
            <a:r>
              <a:rPr lang="en-US" altLang="en-US" sz="1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1600" b="1" dirty="0" smtClean="0"/>
              <a:t>St Joseph’s High School</a:t>
            </a:r>
          </a:p>
          <a:p>
            <a:pPr marL="0" indent="0" algn="ctr">
              <a:buNone/>
            </a:pPr>
            <a:r>
              <a:rPr lang="en-US" altLang="en-US" sz="1200" b="1" dirty="0" smtClean="0"/>
              <a:t>Catalogue No. 301, 92 points</a:t>
            </a:r>
          </a:p>
          <a:p>
            <a:pPr marL="0" indent="0" algn="ctr">
              <a:buNone/>
            </a:pPr>
            <a:r>
              <a:rPr lang="en-US" altLang="en-US" sz="1200" b="1" dirty="0" smtClean="0"/>
              <a:t>Breed – </a:t>
            </a:r>
            <a:r>
              <a:rPr lang="en-US" altLang="en-US" sz="1200" b="1" dirty="0" err="1" smtClean="0"/>
              <a:t>Charolais</a:t>
            </a:r>
            <a:r>
              <a:rPr lang="en-US" altLang="en-US" sz="1200" b="1" dirty="0" smtClean="0"/>
              <a:t> Cross</a:t>
            </a:r>
            <a:endParaRPr lang="en-US" altLang="en-US" sz="1200" b="1" dirty="0"/>
          </a:p>
          <a:p>
            <a:pPr marL="0" indent="0" algn="ctr">
              <a:buNone/>
            </a:pPr>
            <a:r>
              <a:rPr lang="en-AU" sz="1000" i="1" dirty="0" smtClean="0">
                <a:latin typeface="Helvetica Light"/>
                <a:cs typeface="Helvetica Light"/>
              </a:rPr>
              <a:t>No photo available</a:t>
            </a:r>
            <a:endParaRPr lang="en-AU" sz="1000" i="1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28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0284" y="2787774"/>
            <a:ext cx="1586535" cy="118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16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347614"/>
            <a:ext cx="7234235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3B – Carcass from Led Steer    376kg to 400kg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altLang="en-US" sz="1400" b="1" dirty="0"/>
          </a:p>
          <a:p>
            <a:pPr marL="0" indent="0" algn="ctr">
              <a:buNone/>
            </a:pPr>
            <a:endParaRPr lang="en-AU" altLang="en-US" sz="1400" b="1" dirty="0"/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George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Massam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304, 93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29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2412565"/>
            <a:ext cx="2890433" cy="217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807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099"/>
            <a:ext cx="7996263" cy="1656667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34 – Coles Supermarket Pen of Three Pasture Fed or Grain Fed     Steers and/or Heifers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$150</a:t>
            </a:r>
          </a:p>
          <a:p>
            <a:pPr marL="0" indent="0" algn="ctr">
              <a:buNone/>
            </a:pPr>
            <a:r>
              <a:rPr lang="en-US" altLang="en-US" sz="2400" b="1" dirty="0" err="1" smtClean="0"/>
              <a:t>Riverglen</a:t>
            </a:r>
            <a:r>
              <a:rPr lang="en-US" altLang="en-US" sz="2400" b="1" dirty="0" smtClean="0"/>
              <a:t> Pastoral Company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Catalogue No. 260,  Total points - 239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Charolais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</a:t>
            </a:fld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818" y="2571750"/>
            <a:ext cx="2191310" cy="6853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1680" y="-17636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Supermarket Trade Competitions</a:t>
            </a:r>
          </a:p>
        </p:txBody>
      </p:sp>
    </p:spTree>
    <p:extLst>
      <p:ext uri="{BB962C8B-B14F-4D97-AF65-F5344CB8AC3E}">
        <p14:creationId xmlns:p14="http://schemas.microsoft.com/office/powerpoint/2010/main" val="23731569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Woolworths Lightweight Carcass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RESERVE CHAMPION LIGHTWEIGHT CARCASS and $500</a:t>
            </a:r>
          </a:p>
          <a:p>
            <a:pPr marL="0" indent="0" algn="ctr">
              <a:buNone/>
            </a:pPr>
            <a:endParaRPr lang="en-US" altLang="en-US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Brett Thompson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Head of Livestock Buying and Processing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30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404" y="1915792"/>
            <a:ext cx="3491719" cy="108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Woolworths Lightweight Carcass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RESERVE CHAMPION LIGHTWEIGHT CARCASS and $500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DW &amp; JA King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316, 92 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Murray Grey X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31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404" y="1915792"/>
            <a:ext cx="3491719" cy="108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479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8602387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Woolworths Champion Lightweight Carcass </a:t>
            </a: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and the  </a:t>
            </a:r>
            <a:r>
              <a:rPr lang="en-US" alt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SSF Melrose Memorial Trophy </a:t>
            </a: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sponsored by the </a:t>
            </a:r>
            <a:r>
              <a:rPr lang="en-US" alt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Australian Meat Industry Council </a:t>
            </a:r>
          </a:p>
          <a:p>
            <a:pPr algn="ctr"/>
            <a:endParaRPr lang="en-AU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CHAMPION LIGHTWEIGHT CARCASS,                                                                 SSF Melrose Memorial Trophy and $1,000</a:t>
            </a:r>
          </a:p>
          <a:p>
            <a:pPr marL="0" indent="0" algn="ctr">
              <a:buNone/>
            </a:pPr>
            <a:endParaRPr lang="en-AU" sz="1300" dirty="0" smtClean="0">
              <a:latin typeface="Helvetica Light"/>
              <a:cs typeface="Helvetica Light"/>
            </a:endParaRPr>
          </a:p>
          <a:p>
            <a:pPr marL="0" indent="0" algn="ctr">
              <a:buNone/>
            </a:pPr>
            <a:r>
              <a:rPr lang="en-AU" sz="1300" b="1" dirty="0" smtClean="0">
                <a:latin typeface="Helvetica Light"/>
                <a:cs typeface="Helvetica Light"/>
              </a:rPr>
              <a:t>Presented By</a:t>
            </a:r>
          </a:p>
          <a:p>
            <a:pPr marL="0" indent="0" algn="ctr">
              <a:buNone/>
            </a:pPr>
            <a:r>
              <a:rPr lang="en-AU" sz="1300" b="1" dirty="0" smtClean="0">
                <a:latin typeface="Helvetica Light"/>
                <a:cs typeface="Helvetica Light"/>
              </a:rPr>
              <a:t>Dom Melrose, Chairman of AMIC Council</a:t>
            </a:r>
          </a:p>
          <a:p>
            <a:pPr marL="0" indent="0" algn="ctr">
              <a:buNone/>
            </a:pPr>
            <a:r>
              <a:rPr lang="en-AU" sz="1300" b="1" dirty="0" smtClean="0">
                <a:latin typeface="Helvetica Light"/>
                <a:cs typeface="Helvetica Light"/>
              </a:rPr>
              <a:t>Brett Thompson, Head of Livestock Buying and Processing </a:t>
            </a:r>
          </a:p>
          <a:p>
            <a:pPr marL="0" indent="0" algn="ctr">
              <a:buNone/>
            </a:pPr>
            <a:endParaRPr lang="en-AU" sz="1300" b="1" dirty="0" smtClean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32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63" y="2985641"/>
            <a:ext cx="1081259" cy="9576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" y="3943328"/>
            <a:ext cx="2576905" cy="79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Woolworths Champion Lightweight Carcass </a:t>
            </a: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and the  </a:t>
            </a:r>
            <a:r>
              <a:rPr lang="en-US" alt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SSF Melrose Memorial Trophy </a:t>
            </a: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sponsored by the </a:t>
            </a:r>
            <a:r>
              <a:rPr lang="en-US" alt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Australian Meat Industry Council </a:t>
            </a:r>
          </a:p>
          <a:p>
            <a:pPr algn="ctr"/>
            <a:endParaRPr lang="en-AU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CHAMPION LIGHTWEIGHT CARCASS,                                                                 SSF Melrose Memorial Trophy and $1,000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George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Massam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304, 93 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33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63" y="2985641"/>
            <a:ext cx="1081259" cy="9576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" y="3943328"/>
            <a:ext cx="2576905" cy="79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665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Meat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Standards Australia                 Eating Quality Award - Lightweight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Will Atkinson,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Business Development Officer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34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355726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Lightweight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1 Winner, $200 and Trophy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Gary &amp; Heather Sewell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110, 61.19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Square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Meaters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35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04553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Lightweight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2 Winner, $200 and Trophy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Coonamble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High School Bovine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Appreaciation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Club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204, 60.64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Charolais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75772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Lightweight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3 Winner, $200 and Trophy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ED Cattle Company and Montana McGrath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315, Index 60.97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Murray Grey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37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Lightweight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44478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endParaRPr lang="en-US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Elders - Class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4B – 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Carcass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from Led Steer 401kg to 430kg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Blake Munro,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Elders Stud Stock - Toowoomba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38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</p:spTree>
    <p:extLst>
      <p:ext uri="{BB962C8B-B14F-4D97-AF65-F5344CB8AC3E}">
        <p14:creationId xmlns:p14="http://schemas.microsoft.com/office/powerpoint/2010/main" val="10231181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23528" y="1343826"/>
            <a:ext cx="786558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4B – Carcass from Led Steer 401kg to 430kg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GA &amp; LJ Ball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416, 89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39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469" y="2522696"/>
            <a:ext cx="2919702" cy="221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</a:t>
            </a:fld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818" y="2499742"/>
            <a:ext cx="2191310" cy="6853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1680" y="-92546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Supermarket Trade Competitions</a:t>
            </a: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650133" y="1059582"/>
            <a:ext cx="7996263" cy="38291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34 – Coles Supermarket Pen of Three Pasture Fed or Grain Fed     Steers and/or Heifers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$250</a:t>
            </a:r>
          </a:p>
          <a:p>
            <a:pPr marL="0" indent="0" algn="ctr">
              <a:buNone/>
            </a:pPr>
            <a:r>
              <a:rPr lang="en-US" altLang="en-US" sz="2400" b="1" dirty="0" smtClean="0"/>
              <a:t>MO &amp; KR Taylor T/A MK Cattle </a:t>
            </a:r>
            <a:endParaRPr lang="en-US" altLang="en-US" sz="2400" b="1" dirty="0"/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257, 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points -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242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-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07504" y="1352271"/>
            <a:ext cx="7954097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4B – Carcass from Led Steer 401kg to 430kg </a:t>
            </a:r>
            <a:r>
              <a:rPr lang="en-US" alt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Evans Family – Jen-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Daview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Stud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413, 90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40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2715766"/>
            <a:ext cx="2338278" cy="17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312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07504" y="1203598"/>
            <a:ext cx="7168587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4B – Carcass from Led Steer 401kg to 430kg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Evans Family – Jen-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Daview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Stud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414, 94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41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2484573"/>
            <a:ext cx="2620078" cy="195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606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endParaRPr lang="en-US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Bartholomew &amp; Co - Class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5B – Carcass from Led Steer 431kg to 460kg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 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Garth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Weatherall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Auctioneer for Bartholomew &amp; Co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42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</p:spTree>
    <p:extLst>
      <p:ext uri="{BB962C8B-B14F-4D97-AF65-F5344CB8AC3E}">
        <p14:creationId xmlns:p14="http://schemas.microsoft.com/office/powerpoint/2010/main" val="35976335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468560" y="1414982"/>
            <a:ext cx="7956884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5B – Carcass from Led Steer 431kg to 460kg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Evans Gamily – Jen-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Daview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Stud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514, 92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43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2571750"/>
            <a:ext cx="2672938" cy="199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468560" y="1419622"/>
            <a:ext cx="767038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5B – Carcass from Led Steer 431kg to 460kg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 Dawson &amp; MP Dawson,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Blackhills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Pastoral Co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533, 93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44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793" y="2571750"/>
            <a:ext cx="2582614" cy="193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36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82588" y="1203598"/>
            <a:ext cx="6408712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5B – Carcass from Led Steer 431kg to 460kg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Tenterfield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High School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504, 97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45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204" y="2283718"/>
            <a:ext cx="2817472" cy="210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63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endParaRPr lang="en-US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Aussie Land &amp; 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Livestock 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- Class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6B – Carcass from Led Steer 461kg to 490kg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Anthony Thompson,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Aussie Land &amp; Livestock Managing Director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</p:spTree>
    <p:extLst>
      <p:ext uri="{BB962C8B-B14F-4D97-AF65-F5344CB8AC3E}">
        <p14:creationId xmlns:p14="http://schemas.microsoft.com/office/powerpoint/2010/main" val="31949525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08520" y="1419622"/>
            <a:ext cx="6552728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6B – Carcass from Led Steer 461kg to 490kg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Coonamble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High School Bovine Appreciation Club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605, 89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7529" y="2571750"/>
            <a:ext cx="2867854" cy="215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08520" y="1347614"/>
            <a:ext cx="6552728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6B – Carcass from Led Steer 461kg to 490kg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Anthony &amp; Jodie Green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612, 90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Charolais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48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2427734"/>
            <a:ext cx="3053759" cy="228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051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51521" y="1351378"/>
            <a:ext cx="6480720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6B – Carcass from Led Steer 461kg to 490kg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Travis Luscombe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609, 92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49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2427734"/>
            <a:ext cx="299085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979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</a:t>
            </a:fld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818" y="2499742"/>
            <a:ext cx="2191310" cy="6853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1680" y="-92546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Supermarket Trade Competitions</a:t>
            </a: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650133" y="987574"/>
            <a:ext cx="7996263" cy="15121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34 – Coles Supermarket Pen of Three Pasture Fed or Grain Fed      Steers and/or Heifers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Place, the Coles Supermarket Perpetual Trophy and $500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 &amp; KR Taylor T/A MK Cattle 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256, 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points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247.4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3737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73867" y="1275606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Woolworths </a:t>
            </a:r>
            <a:r>
              <a:rPr lang="en-US" alt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Mediumweight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Carcass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Brett Thompson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Head of Livestock Buying and Processing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50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987" y="1910469"/>
            <a:ext cx="3186022" cy="98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8084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20359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Woolworths Champion      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Mediumweight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Carcass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RESERVE CHAMPION MEDIUMWEIGHT CARCASS and $500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Evans Family – Jen-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Daview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Stud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414, 94 points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51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002" y="2364652"/>
            <a:ext cx="2969996" cy="91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73867" y="120359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Woolworths Champion     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Mediumweight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Carcass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CHAMPION MEDIUMWEIGHT and $1,000</a:t>
            </a:r>
          </a:p>
          <a:p>
            <a:pPr marL="0" indent="0" algn="ctr">
              <a:buNone/>
            </a:pP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Tenterfield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High School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504, 97 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52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989" y="2331240"/>
            <a:ext cx="3186017" cy="98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Meat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Standards Australia                 Eating Quality Award - </a:t>
            </a:r>
            <a:r>
              <a:rPr lang="en-US" alt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Mediumweight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Will Atkinson,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Business Development Officer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53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 smtClean="0">
                <a:solidFill>
                  <a:schemeClr val="bg1"/>
                </a:solidFill>
              </a:rPr>
              <a:t>Mediumweight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>
                <a:solidFill>
                  <a:schemeClr val="bg1"/>
                </a:solidFill>
              </a:rPr>
              <a:t>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355726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00494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23528" y="1059582"/>
            <a:ext cx="8820471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Mediumweight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4 Winner, $200 and Trophy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Ken Grayson &amp; McMahon Show Steers – Mitchell &amp; Shelbi McMahon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418, 60.65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54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62617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Mediumweight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5 Winner, $200 and Trophy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 &amp; N Gross &amp; Williamson Family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529, 61.92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X Murray Grey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55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51224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Mediumweight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6 Winner, $200 and Trophy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Brad Robinson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620, 62.63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</a:rPr>
              <a:t>Mediumweight</a:t>
            </a:r>
            <a:r>
              <a:rPr lang="en-US" sz="3200" dirty="0">
                <a:solidFill>
                  <a:schemeClr val="bg1"/>
                </a:solidFill>
              </a:rPr>
              <a:t>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12051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95536" y="1280076"/>
            <a:ext cx="7848872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7B – Carcass from Led Steer 491kg to 540kg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Class 8B – Carcass from Led Steer 541kg to 590kg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Class 9B – Carcass from Led Steer 591kg to 650kg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Emma Franz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Nolan's Meats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57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-1329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Heavyweight </a:t>
            </a:r>
            <a:r>
              <a:rPr lang="en-US" sz="3200" dirty="0">
                <a:solidFill>
                  <a:schemeClr val="bg1"/>
                </a:solidFill>
              </a:rPr>
              <a:t>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2427734"/>
            <a:ext cx="1444749" cy="124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123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95536" y="1338013"/>
            <a:ext cx="741682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7B – Carcass from Led Steer 491kg to 540kg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AU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SB Hayward &amp; KL Smith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726, 87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 Cross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58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662" y="2499742"/>
            <a:ext cx="2613393" cy="19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79512" y="1343826"/>
            <a:ext cx="7632848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7B – Carcass from Led Steer 491kg to 540kg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SCOTS PGC College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708, 88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X Red Angus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59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9650" y="2499742"/>
            <a:ext cx="2685340" cy="203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23529" y="1203598"/>
            <a:ext cx="8322868" cy="3672408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Class 34 – Coles Supermarket Pen of Three Pasture Fed or Grain Fed Steers and/or Heifers</a:t>
            </a:r>
          </a:p>
          <a:p>
            <a:pPr marL="0" indent="0" algn="ctr">
              <a:buNone/>
            </a:pPr>
            <a:endParaRPr lang="en-US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RESERVE CHAMPION CARCASS</a:t>
            </a:r>
          </a:p>
          <a:p>
            <a:pPr marL="457200" lvl="1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EJ Goody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No. 250A, 88 points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Limousin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29" y="2283718"/>
            <a:ext cx="2647741" cy="8280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91680" y="-92546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Supermarket Trade Competitions</a:t>
            </a:r>
          </a:p>
        </p:txBody>
      </p:sp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4935" y="1275606"/>
            <a:ext cx="6768752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7B – Carcass from Led Steer 491kg to 540kg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 &amp; KR Taylor T/A MK Cattle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739, 93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60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2308707"/>
            <a:ext cx="2795182" cy="210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95536" y="1352271"/>
            <a:ext cx="7382357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8B – Carcass from Led Steer 541kg to 590kg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altLang="en-US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Benjarra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Pastoral Co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822, 88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Shorthorn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61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391" y="2550609"/>
            <a:ext cx="2719417" cy="202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07504" y="1352271"/>
            <a:ext cx="6552728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8B – Carcass from Led Steer 541kg to 590kg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Blue Gene Cattle Co &amp; PW &amp; JM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Clydsdale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821, 90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Black Simmental X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62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695" y="2499742"/>
            <a:ext cx="2713250" cy="200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36661" y="1213275"/>
            <a:ext cx="6336704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8B – Carcass from Led Steer 541kg to 590kg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Blue Gene Cattle Co &amp; PW &amp; JM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Clydsdale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820, 91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Black Simmental X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63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2426830"/>
            <a:ext cx="2932939" cy="219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11560" y="1352271"/>
            <a:ext cx="7202337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9B – Carcass from Led Steer 591kg to 650kg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Anthony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O’Dwyer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908, 86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64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9731" y="2499742"/>
            <a:ext cx="2616738" cy="196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7272" y="1419622"/>
            <a:ext cx="720079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9B – Carcass from Led Steer 591kg to 650kg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$50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Ray Zahnow &amp; Scott Davenport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905, 89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AU" sz="1300" dirty="0">
              <a:latin typeface="Helvetica Light"/>
              <a:cs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65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2412" y="2503518"/>
            <a:ext cx="2811375" cy="2089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54243" y="1275606"/>
            <a:ext cx="6339780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9B – Carcass from Led Steer 591kg to 650kg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liveweight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MF &amp; NJ Nicholls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907, 96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2559483"/>
            <a:ext cx="2895043" cy="217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73867" y="1275606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Woolworths Heavyweight Carcass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Brett Thompson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Head of Livestock Buying and Processing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Angela Read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On behalf of Patricia Conroy and Family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67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987" y="1910469"/>
            <a:ext cx="3186022" cy="98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73867" y="1275606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Woolworths Heavyweight Carcass 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RESERVE CHAMPION HEAVYWEIGHT CARCASS and $500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 &amp; KR Taylor T/A MK Cattle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739, 93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68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987" y="1910469"/>
            <a:ext cx="3186022" cy="98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23791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351378"/>
            <a:ext cx="889247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Woolworths Champion Heavyweight Carcass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and the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Barry Conroy Memorial Trophy  </a:t>
            </a:r>
          </a:p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endParaRPr lang="en-US" altLang="en-US" sz="5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CHAMPION HEAVYWEIGHT CARCASS and $1000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MF &amp; NJ Nicholls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907, 96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010" y="2506837"/>
            <a:ext cx="2587980" cy="80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23529" y="1203598"/>
            <a:ext cx="8322868" cy="360040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Class 34 – Coles Supermarket Pen of Three Pasture Fed or Grain Fed Steers and/or Heifers</a:t>
            </a:r>
          </a:p>
          <a:p>
            <a:pPr marL="0" indent="0" algn="ctr">
              <a:buNone/>
            </a:pPr>
            <a:endParaRPr lang="en-US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CHAMPION CARCASS</a:t>
            </a:r>
          </a:p>
          <a:p>
            <a:pPr marL="457200" lvl="1" indent="0" algn="ctr">
              <a:buNone/>
            </a:pP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EJ Goody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251A,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 -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89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Murray Grey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009" y="2283718"/>
            <a:ext cx="2667981" cy="8344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91680" y="-92546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Supermarket Trade Competitions</a:t>
            </a:r>
          </a:p>
        </p:txBody>
      </p:sp>
    </p:spTree>
    <p:extLst>
      <p:ext uri="{BB962C8B-B14F-4D97-AF65-F5344CB8AC3E}">
        <p14:creationId xmlns:p14="http://schemas.microsoft.com/office/powerpoint/2010/main" val="24869761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Heavyweight 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Will Atkinson,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Business Development Officer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70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894837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Heavyweight 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7 Winner, $200 and Trophy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Coonamble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High School Bovine Appreciation Club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709, 64.86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71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7500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Heavyweight 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8 Winner, $200 and Trophy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Blue Gene Cattle Co &amp; PW &amp; JM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Cyldsdale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821, 61.97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Black Simmental X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72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993048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Meat Standards Australia                 Eating Quality Award -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Heavyweight 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 9 Winner, $200 and Trophy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SB Hayward &amp; T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Bazley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906, 62.97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 Cross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73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8" name="Picture 7" descr="MLAcmykblock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2" y="2247955"/>
            <a:ext cx="2016224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421156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11560" y="1101213"/>
            <a:ext cx="6336704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Woolworths Grand Champion Led Steer Carcass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and the </a:t>
            </a:r>
            <a:r>
              <a:rPr lang="en-US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Ken Crotty OAM Perpetual Trophy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sponsored by</a:t>
            </a:r>
            <a:r>
              <a:rPr lang="en-US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RNA</a:t>
            </a:r>
          </a:p>
          <a:p>
            <a:pPr marL="0" indent="0" algn="ctr">
              <a:buNone/>
            </a:pPr>
            <a:r>
              <a:rPr lang="en-US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Brett Thompson</a:t>
            </a:r>
          </a:p>
          <a:p>
            <a:pPr marL="0" indent="0" algn="ctr">
              <a:buNone/>
            </a:pPr>
            <a:r>
              <a:rPr lang="en-US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Head of Livestock Buying &amp; Processing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Gary Noller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RNA Councilor &amp; Chair of the Beef Committee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74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4342056"/>
            <a:ext cx="2016224" cy="7266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7ED290-3E86-4785-9DB2-261365D835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/>
          <a:stretch/>
        </p:blipFill>
        <p:spPr>
          <a:xfrm>
            <a:off x="6732240" y="2433639"/>
            <a:ext cx="2347906" cy="218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11560" y="1101213"/>
            <a:ext cx="6336704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Woolworths Grand Champion Led Steer Carcass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and the </a:t>
            </a:r>
            <a:r>
              <a:rPr lang="en-US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Ken Crotty OAM Perpetual Trophy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sponsored by</a:t>
            </a:r>
            <a:r>
              <a:rPr lang="en-US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RNA</a:t>
            </a:r>
          </a:p>
          <a:p>
            <a:pPr marL="0" indent="0" algn="ctr">
              <a:buNone/>
            </a:pPr>
            <a:endParaRPr lang="en-US" altLang="en-US" sz="1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 and $1,250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Tenterfield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High School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504, 97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75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Carcass Competitions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4342056"/>
            <a:ext cx="2016224" cy="7266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7ED290-3E86-4785-9DB2-261365D835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/>
          <a:stretch/>
        </p:blipFill>
        <p:spPr>
          <a:xfrm>
            <a:off x="6486124" y="2571749"/>
            <a:ext cx="2657876" cy="246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980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829124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GrainCorp Liquid Feeds Class 10B – Carcasses from Group of Three Steers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Sam Bryce</a:t>
            </a:r>
            <a:r>
              <a:rPr lang="en-US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 algn="ctr">
              <a:buNone/>
            </a:pPr>
            <a:r>
              <a:rPr lang="en-US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Manager Feedlots &amp; QLD Pasture</a:t>
            </a:r>
            <a:endParaRPr lang="en-US" alt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DAC8E9-CA3B-4598-B5E1-7FBC14BDD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19" y="2427734"/>
            <a:ext cx="3140106" cy="99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841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829124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GrainCorp Liquid Feeds Class 10B – Carcasses from Group of Three Steers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– Ribbon and $60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 248 points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Catalogue Number 720– Brooke </a:t>
            </a:r>
            <a:r>
              <a:rPr lang="en-US" altLang="en-US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Parlane</a:t>
            </a:r>
            <a:endParaRPr lang="en-US" altLang="en-US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 Catalogue Number 429 – </a:t>
            </a:r>
            <a:r>
              <a:rPr lang="en-US" altLang="en-US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Benjarra</a:t>
            </a: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 Pastoral Co</a:t>
            </a:r>
          </a:p>
          <a:p>
            <a:pPr marL="0" indent="0" algn="ctr">
              <a:buNone/>
            </a:pP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 Catalogue Number 811 – BJ &amp; DE Gillam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77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DAC8E9-CA3B-4598-B5E1-7FBC14BDD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947" y="2211710"/>
            <a:ext cx="3140106" cy="99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39439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829124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GrainCorp Liquid Feeds Class 10B – Carcasses from Group of Three Steers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– Ribbon and $</a:t>
            </a:r>
            <a:r>
              <a:rPr lang="en-US" altLang="en-U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</a:p>
          <a:p>
            <a:pPr marL="0" indent="0" algn="ctr">
              <a:buNone/>
            </a:pP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Murray Grey,  254 points</a:t>
            </a:r>
          </a:p>
          <a:p>
            <a:pPr marL="0" indent="0" algn="ctr">
              <a:buNone/>
            </a:pP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Catalogue Number 701 – Glen Innes High School</a:t>
            </a:r>
          </a:p>
          <a:p>
            <a:pPr marL="0" indent="0" algn="ctr">
              <a:buNone/>
            </a:pP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 Catalogue Number 315 – ED’s Cattle Company</a:t>
            </a:r>
          </a:p>
          <a:p>
            <a:pPr marL="0" indent="0" algn="ctr">
              <a:buNone/>
            </a:pP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 Catalogue Number 629 – DW &amp; JA King</a:t>
            </a: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78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DAC8E9-CA3B-4598-B5E1-7FBC14BDD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947" y="2211710"/>
            <a:ext cx="3140106" cy="99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0213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059582"/>
            <a:ext cx="7996263" cy="3829124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GrainCorp Liquid Feeds Class 10B – Carcasses from Group of Three Steers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– Ribbon and $180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Square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Meater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259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marL="0" indent="0" algn="ctr">
              <a:buNone/>
            </a:pP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Catalogue Number 110 – Gary &amp; Heather Sewell</a:t>
            </a:r>
          </a:p>
          <a:p>
            <a:pPr marL="0" indent="0" algn="ctr">
              <a:buNone/>
            </a:pPr>
            <a:r>
              <a:rPr lang="en-US" altLang="en-US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Catalogue </a:t>
            </a: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Number 224– Julie </a:t>
            </a:r>
            <a:r>
              <a:rPr lang="en-US" altLang="en-US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Gillies</a:t>
            </a:r>
            <a:endParaRPr lang="en-US" altLang="en-US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Catalogue Number 526 – ED &amp; MJ Ross</a:t>
            </a:r>
          </a:p>
          <a:p>
            <a:pPr marL="0" indent="0" algn="ctr">
              <a:buNone/>
            </a:pPr>
            <a:endParaRPr lang="en-US" altLang="en-US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79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-20538"/>
            <a:ext cx="576064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Heavyweight Led Steer Carcass Competitions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DAC8E9-CA3B-4598-B5E1-7FBC14BDD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947" y="2211710"/>
            <a:ext cx="3140106" cy="99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67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08520" y="1059582"/>
            <a:ext cx="936103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36 – JBS Australia Pen of Six        Pasture-Fed Steers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Steve Groom, Livestock Manager Northern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Katrina Masters for the John Sullivan Memorial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Honour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Board</a:t>
            </a: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</a:t>
            </a:fld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Grass fed Jap Ox Competition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6642" y="2499742"/>
            <a:ext cx="1490715" cy="81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2682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275606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The Ken McDonald Memorial Shield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sponsored by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The Family of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The Late Ken McDonald </a:t>
            </a:r>
          </a:p>
          <a:p>
            <a:pPr algn="ctr"/>
            <a:endParaRPr lang="en-US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</a:t>
            </a:r>
          </a:p>
          <a:p>
            <a:pPr marL="0" indent="0" algn="ctr">
              <a:buNone/>
            </a:pPr>
            <a:r>
              <a:rPr lang="en-US" altLang="en-US" sz="2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Catalogue </a:t>
            </a:r>
            <a:r>
              <a:rPr lang="en-US" alt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Number 720– Brooke </a:t>
            </a:r>
            <a:r>
              <a:rPr lang="en-US" altLang="en-US" sz="2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Parlane</a:t>
            </a:r>
            <a:endParaRPr lang="en-US" altLang="en-US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Catalogue Number </a:t>
            </a:r>
            <a:r>
              <a:rPr lang="en-US" alt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429 </a:t>
            </a:r>
            <a:r>
              <a:rPr lang="en-US" alt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en-US" sz="2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Benjarra</a:t>
            </a:r>
            <a:r>
              <a:rPr lang="en-US" alt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Pastoral Co</a:t>
            </a:r>
          </a:p>
          <a:p>
            <a:pPr marL="0" indent="0" algn="ctr">
              <a:buNone/>
            </a:pPr>
            <a:r>
              <a:rPr lang="en-US" alt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Catalogue Number </a:t>
            </a:r>
            <a:r>
              <a:rPr lang="en-US" alt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811 </a:t>
            </a:r>
            <a:r>
              <a:rPr lang="en-US" alt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BJ &amp; DE Gillam</a:t>
            </a:r>
            <a:endParaRPr lang="en-US" altLang="en-US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80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Carcass Competitions</a:t>
            </a:r>
          </a:p>
        </p:txBody>
      </p:sp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Elders Led Steer Jackpot Competition On hoof – LIGHTWEIGHT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Blake Munro,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Elders Stud Stock –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Toowoomba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81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Jackpot Competitions</a:t>
            </a:r>
          </a:p>
        </p:txBody>
      </p:sp>
      <p:pic>
        <p:nvPicPr>
          <p:cNvPr id="8" name="Picture 7" descr="C:\Users\Liz Allen\AppData\Local\Microsoft\Windows\INetCache\Content.Word\Elders Logo 4 colour stand alone.jpg">
            <a:extLst>
              <a:ext uri="{FF2B5EF4-FFF2-40B4-BE49-F238E27FC236}">
                <a16:creationId xmlns:a16="http://schemas.microsoft.com/office/drawing/2014/main" id="{5D247ADE-8012-409E-B96B-B4C22D3F303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76368"/>
            <a:ext cx="178440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Elders Led Steer Jackpot Competition On hoof – LIGHTWEIGHT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 and </a:t>
            </a:r>
            <a:r>
              <a:rPr lang="en-US" altLang="en-U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$1,535</a:t>
            </a: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SB Hayward and A &amp; J Simmons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305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Angus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82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Jackpot Competitions</a:t>
            </a:r>
          </a:p>
        </p:txBody>
      </p:sp>
      <p:pic>
        <p:nvPicPr>
          <p:cNvPr id="8" name="Picture 7" descr="C:\Users\Liz Allen\AppData\Local\Microsoft\Windows\INetCache\Content.Word\Elders Logo 4 colour stand alone.jpg">
            <a:extLst>
              <a:ext uri="{FF2B5EF4-FFF2-40B4-BE49-F238E27FC236}">
                <a16:creationId xmlns:a16="http://schemas.microsoft.com/office/drawing/2014/main" id="{5D247ADE-8012-409E-B96B-B4C22D3F303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76368"/>
            <a:ext cx="178440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816103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Elders Led Steer Jackpot Competition On hoof – MEDIUMWEIGHT 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 and $1,535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Travis Luscombe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609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83</a:t>
            </a:fld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Jackpot Competitions</a:t>
            </a:r>
          </a:p>
        </p:txBody>
      </p:sp>
      <p:pic>
        <p:nvPicPr>
          <p:cNvPr id="7" name="Picture 6" descr="C:\Users\Liz Allen\AppData\Local\Microsoft\Windows\INetCache\Content.Word\Elders Logo 4 colour stand alone.jpg">
            <a:extLst>
              <a:ext uri="{FF2B5EF4-FFF2-40B4-BE49-F238E27FC236}">
                <a16:creationId xmlns:a16="http://schemas.microsoft.com/office/drawing/2014/main" id="{0EE42364-1651-434B-9FE9-D94053213CE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14554"/>
            <a:ext cx="178440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Elders Led Steer Jackpot Competition On hoof – HEAVYWEIGHT</a:t>
            </a:r>
          </a:p>
          <a:p>
            <a:pPr algn="ctr"/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 and $1,535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Travis Luscombe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904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84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Jackpot Competitions</a:t>
            </a:r>
          </a:p>
        </p:txBody>
      </p:sp>
      <p:pic>
        <p:nvPicPr>
          <p:cNvPr id="8" name="Picture 7" descr="C:\Users\Liz Allen\AppData\Local\Microsoft\Windows\INetCache\Content.Word\Elders Logo 4 colour stand alone.jpg">
            <a:extLst>
              <a:ext uri="{FF2B5EF4-FFF2-40B4-BE49-F238E27FC236}">
                <a16:creationId xmlns:a16="http://schemas.microsoft.com/office/drawing/2014/main" id="{3ADA62AC-162D-4667-9ED8-5C7F165382F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24610"/>
            <a:ext cx="178440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Elders Led Steer Jackpot Competition On hook – LIGHTWEIGHT</a:t>
            </a:r>
          </a:p>
          <a:p>
            <a:pPr marL="0" indent="0" algn="ctr">
              <a:buNone/>
            </a:pPr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 and $1,535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George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Massam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304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85</a:t>
            </a:fld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Jackpot Competitions</a:t>
            </a:r>
          </a:p>
        </p:txBody>
      </p:sp>
      <p:pic>
        <p:nvPicPr>
          <p:cNvPr id="7" name="Picture 6" descr="C:\Users\Liz Allen\AppData\Local\Microsoft\Windows\INetCache\Content.Word\Elders Logo 4 colour stand alone.jpg">
            <a:extLst>
              <a:ext uri="{FF2B5EF4-FFF2-40B4-BE49-F238E27FC236}">
                <a16:creationId xmlns:a16="http://schemas.microsoft.com/office/drawing/2014/main" id="{67DD7A45-D165-4646-A355-3C783D1B924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5499"/>
            <a:ext cx="178440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Elders Led Steer Jackpot Competition On hook – MEDIUMWEIGHT</a:t>
            </a:r>
          </a:p>
          <a:p>
            <a:pPr marL="0" indent="0" algn="ctr">
              <a:buNone/>
            </a:pPr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 and $1,535</a:t>
            </a:r>
          </a:p>
          <a:p>
            <a:pPr marL="0" indent="0" algn="ctr">
              <a:buNone/>
            </a:pP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Tenterfield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High School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504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Crossbred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sz="1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Jackpot Competitions</a:t>
            </a:r>
          </a:p>
        </p:txBody>
      </p:sp>
      <p:pic>
        <p:nvPicPr>
          <p:cNvPr id="8" name="Picture 7" descr="C:\Users\Liz Allen\AppData\Local\Microsoft\Windows\INetCache\Content.Word\Elders Logo 4 colour stand alone.jpg">
            <a:extLst>
              <a:ext uri="{FF2B5EF4-FFF2-40B4-BE49-F238E27FC236}">
                <a16:creationId xmlns:a16="http://schemas.microsoft.com/office/drawing/2014/main" id="{CAC838A2-8324-43C0-ACB1-E170959E7E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4" y="4160173"/>
            <a:ext cx="178440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3" y="1351378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Elders Led Steer Jackpot Competition On hook – HEAVYWEIGHT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 and $1,535</a:t>
            </a: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MF &amp; NJ Nicholls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907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87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Jackpot Competitions</a:t>
            </a:r>
          </a:p>
        </p:txBody>
      </p:sp>
      <p:pic>
        <p:nvPicPr>
          <p:cNvPr id="8" name="Picture 7" descr="C:\Users\Liz Allen\AppData\Local\Microsoft\Windows\INetCache\Content.Word\Elders Logo 4 colour stand alone.jpg">
            <a:extLst>
              <a:ext uri="{FF2B5EF4-FFF2-40B4-BE49-F238E27FC236}">
                <a16:creationId xmlns:a16="http://schemas.microsoft.com/office/drawing/2014/main" id="{7BF2CCDC-8206-4605-B704-F28876FAA32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60173"/>
            <a:ext cx="178440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51520" y="1351378"/>
            <a:ext cx="8712967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Elders Led Steer Jackpot Competition Overall Jackpot winner across Hoof &amp; Hook</a:t>
            </a:r>
          </a:p>
          <a:p>
            <a:pPr marL="0" indent="0" algn="ctr">
              <a:buNone/>
            </a:pP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Winner and </a:t>
            </a:r>
            <a:r>
              <a:rPr lang="en-US" altLang="en-U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$6,140</a:t>
            </a: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Travis Luscombe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Catalogue No. 609</a:t>
            </a: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– </a:t>
            </a:r>
            <a:r>
              <a:rPr lang="en-US" alt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Limousin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88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Led Steer Jackpot Competitions</a:t>
            </a:r>
          </a:p>
        </p:txBody>
      </p:sp>
      <p:pic>
        <p:nvPicPr>
          <p:cNvPr id="8" name="Picture 7" descr="C:\Users\Liz Allen\AppData\Local\Microsoft\Windows\INetCache\Content.Word\Elders Logo 4 colour stand alone.jpg">
            <a:extLst>
              <a:ext uri="{FF2B5EF4-FFF2-40B4-BE49-F238E27FC236}">
                <a16:creationId xmlns:a16="http://schemas.microsoft.com/office/drawing/2014/main" id="{08C44842-FDB6-409F-9B40-548B97010E8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60173"/>
            <a:ext cx="178440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6456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4" y="1275607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Leight’s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CIA High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Point Achiever Award for Stud &amp; Hoof &amp; Hook Large Breeds</a:t>
            </a:r>
          </a:p>
          <a:p>
            <a:pPr algn="ctr"/>
            <a:endParaRPr lang="en-AU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A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  <a:p>
            <a:pPr marL="0" indent="0" algn="ctr">
              <a:buNone/>
            </a:pPr>
            <a:r>
              <a:rPr lang="en-A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Mark </a:t>
            </a:r>
            <a:r>
              <a:rPr lang="en-AU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Leicht</a:t>
            </a:r>
            <a:r>
              <a:rPr lang="en-A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 algn="ctr">
              <a:buNone/>
            </a:pPr>
            <a:r>
              <a:rPr lang="en-A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Managing Director</a:t>
            </a:r>
            <a:endParaRPr lang="en-US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378"/>
            <a:fld id="{44D06CF1-6281-402C-84EE-B202F625F769}" type="slidenum">
              <a:rPr lang="en-AU">
                <a:solidFill>
                  <a:prstClr val="black"/>
                </a:solidFill>
              </a:rPr>
              <a:pPr defTabSz="914378"/>
              <a:t>89</a:t>
            </a:fld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1" y="267495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914378">
              <a:defRPr/>
            </a:pPr>
            <a:r>
              <a:rPr lang="en-US" sz="3200" dirty="0">
                <a:solidFill>
                  <a:prstClr val="white"/>
                </a:solidFill>
                <a:latin typeface="Calibri"/>
              </a:rPr>
              <a:t>Led Steer Jackpot Competitions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2412"/>
            <a:ext cx="1905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4921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08520" y="1059582"/>
            <a:ext cx="9361039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Class 36 – JBS Australia Pen of Six        Pasture-Fed Steers</a:t>
            </a: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$100</a:t>
            </a:r>
          </a:p>
          <a:p>
            <a:pPr marL="0" indent="0" algn="ctr">
              <a:buNone/>
            </a:pPr>
            <a:r>
              <a:rPr lang="en-A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Riverglen</a:t>
            </a: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Pastoral Company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Catalogue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No.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274,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points -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450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Breed 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Charolais</a:t>
            </a:r>
            <a:r>
              <a:rPr lang="en-US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Cross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D06CF1-6281-402C-84EE-B202F625F769}" type="slidenum">
              <a:rPr lang="en-AU" smtClean="0"/>
              <a:pPr/>
              <a:t>9</a:t>
            </a:fld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267494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</a:rPr>
              <a:t>Grass fed Jap Ox Competition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6641" y="2255913"/>
            <a:ext cx="1490715" cy="81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9319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4" y="1275607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Leight’s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CIA High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Point Achiever Award for Stud &amp; Hoof &amp; Hook Large Breeds</a:t>
            </a:r>
          </a:p>
          <a:p>
            <a:pPr algn="ctr"/>
            <a:endParaRPr lang="en-AU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AU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altLang="en-US" sz="24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AU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$1,000</a:t>
            </a:r>
          </a:p>
          <a:p>
            <a:pPr marL="0" indent="0" algn="ctr">
              <a:buNone/>
            </a:pPr>
            <a:endParaRPr lang="en-US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SB Hayward &amp; KL Smith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378"/>
            <a:fld id="{44D06CF1-6281-402C-84EE-B202F625F769}" type="slidenum">
              <a:rPr lang="en-AU">
                <a:solidFill>
                  <a:prstClr val="black"/>
                </a:solidFill>
              </a:rPr>
              <a:pPr defTabSz="914378"/>
              <a:t>90</a:t>
            </a:fld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1" y="267495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914378">
              <a:defRPr/>
            </a:pPr>
            <a:r>
              <a:rPr lang="en-US" sz="3200" dirty="0">
                <a:solidFill>
                  <a:prstClr val="white"/>
                </a:solidFill>
                <a:latin typeface="Calibri"/>
              </a:rPr>
              <a:t>Led Steer Jackpot Competitions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65042"/>
            <a:ext cx="1351713" cy="108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213820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50134" y="1275607"/>
            <a:ext cx="7996263" cy="324084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alt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Leight’s</a:t>
            </a: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CIA High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Point Achiever Award for Stud &amp; Hoof &amp; Hook Large Breeds</a:t>
            </a:r>
          </a:p>
          <a:p>
            <a:pPr algn="ctr"/>
            <a:endParaRPr lang="en-AU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AU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AU" altLang="en-US" sz="24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AU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 place and $2,000</a:t>
            </a:r>
          </a:p>
          <a:p>
            <a:pPr marL="0" indent="0" algn="ctr">
              <a:buNone/>
            </a:pPr>
            <a:endParaRPr lang="en-U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D &amp; AD Bassingthwaighte &amp; Co </a:t>
            </a:r>
          </a:p>
          <a:p>
            <a:pPr marL="0" indent="0" algn="ctr">
              <a:buNone/>
            </a:pPr>
            <a:endParaRPr lang="en-AU" alt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378"/>
            <a:fld id="{44D06CF1-6281-402C-84EE-B202F625F769}" type="slidenum">
              <a:rPr lang="en-AU">
                <a:solidFill>
                  <a:prstClr val="black"/>
                </a:solidFill>
              </a:rPr>
              <a:pPr defTabSz="914378"/>
              <a:t>91</a:t>
            </a:fld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1" y="267495"/>
            <a:ext cx="576064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914378">
              <a:defRPr/>
            </a:pPr>
            <a:r>
              <a:rPr lang="en-US" sz="3200" dirty="0">
                <a:solidFill>
                  <a:prstClr val="white"/>
                </a:solidFill>
                <a:latin typeface="Calibri"/>
              </a:rPr>
              <a:t>Led Steer Jackpot Competitions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57066"/>
            <a:ext cx="1068821" cy="85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985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7109</TotalTime>
  <Words>3270</Words>
  <Application>Microsoft Office PowerPoint</Application>
  <PresentationFormat>On-screen Show (16:9)</PresentationFormat>
  <Paragraphs>828</Paragraphs>
  <Slides>91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8" baseType="lpstr">
      <vt:lpstr> helvetica light</vt:lpstr>
      <vt:lpstr>Arial</vt:lpstr>
      <vt:lpstr>Calibri</vt:lpstr>
      <vt:lpstr>Helvetica Light</vt:lpstr>
      <vt:lpstr>HelveticaNeue LT 65 Medium</vt:lpstr>
      <vt:lpstr>Hevletica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Carla Mathisen</dc:creator>
  <cp:lastModifiedBy>Marricka Clancy</cp:lastModifiedBy>
  <cp:revision>446</cp:revision>
  <cp:lastPrinted>2019-08-09T11:48:16Z</cp:lastPrinted>
  <dcterms:created xsi:type="dcterms:W3CDTF">2013-11-07T22:53:34Z</dcterms:created>
  <dcterms:modified xsi:type="dcterms:W3CDTF">2019-08-10T03:53:18Z</dcterms:modified>
</cp:coreProperties>
</file>